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32"/>
  </p:handoutMasterIdLst>
  <p:sldIdLst>
    <p:sldId id="256" r:id="rId2"/>
    <p:sldId id="259" r:id="rId3"/>
    <p:sldId id="260" r:id="rId4"/>
    <p:sldId id="258" r:id="rId5"/>
    <p:sldId id="257" r:id="rId6"/>
    <p:sldId id="261" r:id="rId7"/>
    <p:sldId id="263" r:id="rId8"/>
    <p:sldId id="265" r:id="rId9"/>
    <p:sldId id="266" r:id="rId10"/>
    <p:sldId id="267" r:id="rId11"/>
    <p:sldId id="268" r:id="rId12"/>
    <p:sldId id="274" r:id="rId13"/>
    <p:sldId id="269" r:id="rId14"/>
    <p:sldId id="270" r:id="rId15"/>
    <p:sldId id="271" r:id="rId16"/>
    <p:sldId id="264" r:id="rId17"/>
    <p:sldId id="272" r:id="rId18"/>
    <p:sldId id="275" r:id="rId19"/>
    <p:sldId id="273" r:id="rId20"/>
    <p:sldId id="276" r:id="rId21"/>
    <p:sldId id="286" r:id="rId22"/>
    <p:sldId id="277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78" r:id="rId31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7" d="100"/>
          <a:sy n="67" d="100"/>
        </p:scale>
        <p:origin x="-58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34" d="100"/>
          <a:sy n="34" d="100"/>
        </p:scale>
        <p:origin x="-1374" y="-96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604017-E582-4895-AEB4-F212F72D01F8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C77371-BC4A-43B3-8F0C-A2B0C1235C4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2011.11.19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27" name="Picture 3" descr="E:\即时推送\PPTT-1.jpg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sp>
        <p:nvSpPr>
          <p:cNvPr id="8" name="矩形 7"/>
          <p:cNvSpPr/>
          <p:nvPr userDrawn="1"/>
        </p:nvSpPr>
        <p:spPr>
          <a:xfrm>
            <a:off x="6588224" y="0"/>
            <a:ext cx="2555776" cy="19168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闪灵即时送</a:t>
            </a:r>
            <a:br>
              <a:rPr lang="zh-CN" altLang="en-US" dirty="0" smtClean="0"/>
            </a:br>
            <a:r>
              <a:rPr lang="zh-CN" altLang="en-US" dirty="0" smtClean="0"/>
              <a:t>  移动社区互动搜索平台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Sailing  Proactive Notification</a:t>
            </a:r>
          </a:p>
          <a:p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Mobile community Search Platform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f</a:t>
            </a:r>
            <a:r>
              <a:rPr lang="zh-CN" altLang="en-US" dirty="0" smtClean="0"/>
              <a:t>移动定制</a:t>
            </a:r>
            <a:r>
              <a:rPr lang="en-US" altLang="zh-CN" dirty="0" smtClean="0"/>
              <a:t>+</a:t>
            </a:r>
            <a:r>
              <a:rPr lang="zh-CN" altLang="en-US" dirty="0" smtClean="0"/>
              <a:t>社区互动</a:t>
            </a:r>
            <a:r>
              <a:rPr lang="en-US" altLang="zh-CN" dirty="0" smtClean="0"/>
              <a:t>+</a:t>
            </a:r>
            <a:r>
              <a:rPr lang="zh-CN" altLang="en-US" dirty="0" smtClean="0"/>
              <a:t>内容开放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通过闪灵即时送可以做到： 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获取优惠券</a:t>
            </a:r>
            <a:r>
              <a:rPr lang="en-US" altLang="zh-CN" dirty="0" smtClean="0"/>
              <a:t>/</a:t>
            </a:r>
            <a:r>
              <a:rPr lang="zh-CN" altLang="en-US" dirty="0" smtClean="0"/>
              <a:t>交易信息 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了解更多产品信息 </a:t>
            </a:r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与朋友分享内容</a:t>
            </a:r>
            <a:endParaRPr lang="en-US" altLang="zh-CN" dirty="0" smtClean="0"/>
          </a:p>
          <a:p>
            <a:r>
              <a:rPr lang="en-US" altLang="zh-CN" dirty="0" smtClean="0"/>
              <a:t>-</a:t>
            </a:r>
            <a:r>
              <a:rPr lang="zh-CN" altLang="en-US" dirty="0" smtClean="0"/>
              <a:t>形成圈子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 smtClean="0"/>
              <a:t>g</a:t>
            </a:r>
            <a:r>
              <a:rPr lang="zh-CN" altLang="en-US" dirty="0" smtClean="0"/>
              <a:t>移动互动改变交易方式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 </a:t>
            </a:r>
            <a:r>
              <a:rPr lang="zh-CN" altLang="en-US" dirty="0" smtClean="0"/>
              <a:t>基于位置的服务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实现实时的有形零售</a:t>
            </a:r>
            <a:r>
              <a:rPr lang="en-US" altLang="zh-CN" dirty="0" smtClean="0"/>
              <a:t>/</a:t>
            </a:r>
            <a:r>
              <a:rPr lang="zh-CN" altLang="en-US" dirty="0" smtClean="0"/>
              <a:t>服务机会 </a:t>
            </a:r>
          </a:p>
          <a:p>
            <a:r>
              <a:rPr lang="en-US" altLang="zh-CN" dirty="0" smtClean="0"/>
              <a:t>l </a:t>
            </a:r>
            <a:r>
              <a:rPr lang="zh-CN" altLang="en-US" dirty="0" smtClean="0"/>
              <a:t>透明的价格</a:t>
            </a:r>
            <a:r>
              <a:rPr lang="en-US" altLang="zh-CN" dirty="0" smtClean="0"/>
              <a:t>—</a:t>
            </a:r>
            <a:r>
              <a:rPr lang="zh-CN" altLang="en-US" dirty="0" smtClean="0"/>
              <a:t>即时、本地</a:t>
            </a:r>
            <a:r>
              <a:rPr lang="en-US" altLang="zh-CN" dirty="0" smtClean="0"/>
              <a:t>+</a:t>
            </a:r>
            <a:r>
              <a:rPr lang="zh-CN" altLang="en-US" dirty="0" smtClean="0"/>
              <a:t>在线价格比较 </a:t>
            </a:r>
          </a:p>
          <a:p>
            <a:r>
              <a:rPr lang="en-US" altLang="zh-CN" dirty="0" smtClean="0"/>
              <a:t>l </a:t>
            </a:r>
            <a:r>
              <a:rPr lang="zh-CN" altLang="en-US" dirty="0" smtClean="0"/>
              <a:t>折扣优惠</a:t>
            </a:r>
            <a:r>
              <a:rPr lang="en-US" altLang="zh-CN" dirty="0" smtClean="0"/>
              <a:t>—</a:t>
            </a:r>
            <a:r>
              <a:rPr lang="zh-CN" altLang="en-US" dirty="0" smtClean="0"/>
              <a:t>深度折扣诱使客户走进本地零售店 </a:t>
            </a:r>
          </a:p>
          <a:p>
            <a:r>
              <a:rPr lang="en-US" altLang="zh-CN" dirty="0" smtClean="0"/>
              <a:t>l </a:t>
            </a:r>
            <a:r>
              <a:rPr lang="zh-CN" altLang="en-US" dirty="0" smtClean="0"/>
              <a:t>即时满足</a:t>
            </a:r>
            <a:r>
              <a:rPr lang="en-US" altLang="zh-CN" dirty="0" smtClean="0"/>
              <a:t>—OTA</a:t>
            </a:r>
            <a:r>
              <a:rPr lang="zh-CN" altLang="en-US" dirty="0" smtClean="0"/>
              <a:t>（空中传送）即时数字产品</a:t>
            </a:r>
            <a:r>
              <a:rPr lang="en-US" altLang="zh-CN" dirty="0" smtClean="0"/>
              <a:t>+</a:t>
            </a:r>
            <a:r>
              <a:rPr lang="zh-CN" altLang="en-US" dirty="0" smtClean="0"/>
              <a:t>内容交付</a:t>
            </a:r>
            <a:endParaRPr lang="en-US" altLang="zh-CN" dirty="0" smtClean="0"/>
          </a:p>
          <a:p>
            <a:r>
              <a:rPr lang="en-US" altLang="zh-CN" dirty="0" smtClean="0"/>
              <a:t>l</a:t>
            </a:r>
            <a:r>
              <a:rPr lang="zh-CN" altLang="en-US" dirty="0" smtClean="0"/>
              <a:t>移动的设备</a:t>
            </a:r>
            <a:r>
              <a:rPr lang="en-US" altLang="zh-CN" dirty="0" smtClean="0"/>
              <a:t>+</a:t>
            </a:r>
            <a:r>
              <a:rPr lang="zh-CN" altLang="en-US" dirty="0" smtClean="0"/>
              <a:t>服务催生新的进店购物方式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</a:t>
            </a:r>
            <a:r>
              <a:rPr lang="zh-CN" altLang="en-US" dirty="0" smtClean="0"/>
              <a:t>推送产品的信任问题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有用产品与垃圾产品的区别：参考大众点评与口碑网加入口碑评分权重</a:t>
            </a:r>
            <a:endParaRPr lang="en-US" altLang="zh-CN" dirty="0" smtClean="0"/>
          </a:p>
          <a:p>
            <a:r>
              <a:rPr lang="zh-CN" altLang="en-US" dirty="0" smtClean="0"/>
              <a:t>回馈评分机制，逐渐积累基础信息需求、然后精细化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 smtClean="0"/>
              <a:t>3</a:t>
            </a:r>
            <a:r>
              <a:rPr lang="zh-CN" altLang="en-US" dirty="0" smtClean="0"/>
              <a:t>、相关网站分析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sz="3100" dirty="0" smtClean="0"/>
              <a:t>a</a:t>
            </a:r>
            <a:r>
              <a:rPr lang="zh-CN" altLang="en-US" sz="3100" dirty="0" smtClean="0"/>
              <a:t>同城分类信息网站</a:t>
            </a:r>
            <a:endParaRPr lang="zh-CN" altLang="en-US" sz="3100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1772816"/>
            <a:ext cx="8003232" cy="3338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0" y="5085184"/>
            <a:ext cx="74574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58</a:t>
            </a:r>
            <a:r>
              <a:rPr lang="zh-CN" altLang="en-US" dirty="0" smtClean="0"/>
              <a:t>与赶集</a:t>
            </a:r>
            <a:endParaRPr lang="en-US" altLang="zh-CN" dirty="0" smtClean="0"/>
          </a:p>
          <a:p>
            <a:r>
              <a:rPr lang="en-US" altLang="zh-CN" dirty="0" smtClean="0"/>
              <a:t>1</a:t>
            </a:r>
            <a:r>
              <a:rPr lang="zh-CN" altLang="en-US" dirty="0" smtClean="0"/>
              <a:t>、同城信息分类共享及发布、海量信息、海量分类、找到自己最终想要</a:t>
            </a:r>
            <a:endParaRPr lang="en-US" altLang="zh-CN" dirty="0" smtClean="0"/>
          </a:p>
          <a:p>
            <a:r>
              <a:rPr lang="zh-CN" altLang="en-US" dirty="0" smtClean="0"/>
              <a:t>的想要的信息需要多次不定时查找、智能化人性化不足。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、客户目标群是所有人、定位模糊、削弱客户粘度，难以吸引专业人员</a:t>
            </a:r>
            <a:endParaRPr lang="zh-CN" alt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03240" y="1700808"/>
            <a:ext cx="6840760" cy="3619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6084167" cy="3212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47864" y="1628800"/>
            <a:ext cx="5344834" cy="2996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3645024"/>
            <a:ext cx="57246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手机版既像交友网站、</a:t>
            </a:r>
            <a:endParaRPr lang="en-US" altLang="zh-CN" dirty="0" smtClean="0"/>
          </a:p>
          <a:p>
            <a:r>
              <a:rPr lang="zh-CN" altLang="en-US" dirty="0" smtClean="0"/>
              <a:t>又像信息分类发布网站</a:t>
            </a:r>
            <a:endParaRPr lang="en-US" altLang="zh-CN" dirty="0" smtClean="0"/>
          </a:p>
          <a:p>
            <a:r>
              <a:rPr lang="zh-CN" altLang="en-US" dirty="0" smtClean="0"/>
              <a:t>模糊了聊天与信息分类平台</a:t>
            </a:r>
            <a:endParaRPr lang="en-US" altLang="zh-CN" dirty="0" smtClean="0"/>
          </a:p>
          <a:p>
            <a:r>
              <a:rPr lang="zh-CN" altLang="en-US" dirty="0" smtClean="0"/>
              <a:t>客户不太能分清此网站手机版的核心品牌功能是什么？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b</a:t>
            </a:r>
            <a:r>
              <a:rPr lang="zh-CN" altLang="en-US" sz="2800" dirty="0" smtClean="0"/>
              <a:t>实名社区网站</a:t>
            </a:r>
            <a:endParaRPr lang="zh-CN" altLang="en-US" sz="2800" dirty="0"/>
          </a:p>
        </p:txBody>
      </p:sp>
      <p:pic>
        <p:nvPicPr>
          <p:cNvPr id="10244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6987069" cy="3417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0" y="4869160"/>
            <a:ext cx="70202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针对白领、发帖转帖、玩游戏等单纯娱乐功能，可替代性强、被模仿可能性大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8229600" cy="4204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23528" y="5733256"/>
            <a:ext cx="82638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社交、组件外包开发、团购互补的较好，限于学校缺少同城活动或同城资讯分类</a:t>
            </a:r>
            <a:endParaRPr lang="en-US" altLang="zh-CN" dirty="0" smtClean="0"/>
          </a:p>
          <a:p>
            <a:r>
              <a:rPr lang="zh-CN" altLang="en-US" dirty="0" smtClean="0"/>
              <a:t>及行业圈子</a:t>
            </a:r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6105053"/>
            <a:ext cx="8229600" cy="752947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高端社区网站、推广有限，内容与组件较少</a:t>
            </a:r>
            <a:endParaRPr lang="zh-CN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8388424" cy="537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3528" y="764704"/>
            <a:ext cx="82296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87702" y="5373216"/>
            <a:ext cx="9187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专注而有品位、社交与同城有效结合，就是找到自己的圈子有点困难，信息分散而浩瀚，</a:t>
            </a:r>
            <a:endParaRPr lang="en-US" altLang="zh-CN" dirty="0" smtClean="0"/>
          </a:p>
          <a:p>
            <a:r>
              <a:rPr lang="zh-CN" altLang="en-US" dirty="0" smtClean="0"/>
              <a:t>因为没有实名认证，真实性不能保证。个人的主要品质感强的品牌，没有针对企业客户的</a:t>
            </a:r>
            <a:endParaRPr lang="en-US" altLang="zh-CN" dirty="0" smtClean="0"/>
          </a:p>
          <a:p>
            <a:r>
              <a:rPr lang="zh-CN" altLang="en-US" dirty="0" smtClean="0"/>
              <a:t>同城发布功能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9552" y="260648"/>
            <a:ext cx="34563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/>
              <a:t>C</a:t>
            </a:r>
            <a:r>
              <a:rPr lang="zh-CN" altLang="en-US" sz="2400" dirty="0" smtClean="0"/>
              <a:t>社区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同城</a:t>
            </a:r>
            <a:r>
              <a:rPr lang="en-US" altLang="zh-CN" sz="2400" dirty="0" smtClean="0"/>
              <a:t>+</a:t>
            </a:r>
            <a:r>
              <a:rPr lang="zh-CN" altLang="en-US" sz="2400" dirty="0" smtClean="0"/>
              <a:t>品质感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D</a:t>
            </a:r>
            <a:r>
              <a:rPr lang="zh-CN" altLang="en-US" sz="2800" dirty="0" smtClean="0"/>
              <a:t>行业网站</a:t>
            </a:r>
            <a:endParaRPr lang="zh-CN" altLang="en-US" sz="2800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196752"/>
            <a:ext cx="6995120" cy="34545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3"/>
          </a:xfrm>
        </p:spPr>
        <p:txBody>
          <a:bodyPr>
            <a:normAutofit fontScale="85000" lnSpcReduction="20000"/>
          </a:bodyPr>
          <a:lstStyle/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、品牌目标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、市场环境及技术平台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3</a:t>
            </a:r>
            <a:r>
              <a:rPr lang="zh-CN" altLang="en-US" dirty="0" smtClean="0"/>
              <a:t>、国内及国际市场相关网站分析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4</a:t>
            </a:r>
            <a:r>
              <a:rPr lang="zh-CN" altLang="en-US" dirty="0" smtClean="0"/>
              <a:t>、品牌核心竞争力（主要产品及服务）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5</a:t>
            </a:r>
            <a:r>
              <a:rPr lang="zh-CN" altLang="en-US" dirty="0" smtClean="0"/>
              <a:t>、品牌客户目标群、子品牌分类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6</a:t>
            </a:r>
            <a:r>
              <a:rPr lang="zh-CN" altLang="en-US" dirty="0" smtClean="0"/>
              <a:t>、运作模式及发展阶段（模仿参考对象）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7</a:t>
            </a:r>
            <a:r>
              <a:rPr lang="zh-CN" altLang="en-US" dirty="0" smtClean="0"/>
              <a:t>、产品雏形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8</a:t>
            </a:r>
            <a:r>
              <a:rPr lang="zh-CN" altLang="en-US" dirty="0" smtClean="0"/>
              <a:t>、前景分析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9</a:t>
            </a:r>
            <a:r>
              <a:rPr lang="zh-CN" altLang="en-US" dirty="0" smtClean="0"/>
              <a:t>、盈利模式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10</a:t>
            </a:r>
            <a:r>
              <a:rPr lang="zh-CN" altLang="en-US" dirty="0" smtClean="0"/>
              <a:t>、品牌推广</a:t>
            </a:r>
            <a:endParaRPr lang="en-US" altLang="zh-CN" dirty="0" smtClean="0"/>
          </a:p>
          <a:p>
            <a:pPr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6588224" cy="4367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5829" y="3068960"/>
            <a:ext cx="6068171" cy="3068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E</a:t>
            </a:r>
            <a:r>
              <a:rPr lang="zh-CN" altLang="en-US" sz="2800" dirty="0" smtClean="0"/>
              <a:t>培训网、卖课程为主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80728"/>
            <a:ext cx="9143999" cy="4962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F</a:t>
            </a:r>
            <a:r>
              <a:rPr lang="zh-CN" altLang="en-US" sz="2800" dirty="0" smtClean="0"/>
              <a:t>团购导航网及团购网</a:t>
            </a:r>
            <a:endParaRPr lang="zh-CN" altLang="en-US" sz="2800" dirty="0"/>
          </a:p>
        </p:txBody>
      </p:sp>
      <p:pic>
        <p:nvPicPr>
          <p:cNvPr id="174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268760"/>
            <a:ext cx="8229600" cy="4103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0"/>
            <a:ext cx="9144000" cy="5929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G</a:t>
            </a:r>
            <a:r>
              <a:rPr lang="zh-CN" altLang="en-US" sz="2800" dirty="0" smtClean="0"/>
              <a:t>点评网、客户填充内容</a:t>
            </a:r>
            <a:endParaRPr lang="zh-CN" altLang="en-US" sz="2800" dirty="0"/>
          </a:p>
        </p:txBody>
      </p:sp>
      <p:pic>
        <p:nvPicPr>
          <p:cNvPr id="2048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7092280" cy="3603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395536" y="5085184"/>
            <a:ext cx="7571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做的很好，用户评价排名，从而互动填充内容，并吸引更多人认可真实性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H</a:t>
            </a:r>
            <a:r>
              <a:rPr lang="zh-CN" altLang="en-US" sz="2800" dirty="0" smtClean="0"/>
              <a:t>电子商务网站</a:t>
            </a:r>
            <a:endParaRPr lang="zh-CN" altLang="en-US" sz="2800" dirty="0"/>
          </a:p>
        </p:txBody>
      </p:sp>
      <p:pic>
        <p:nvPicPr>
          <p:cNvPr id="1945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980728"/>
            <a:ext cx="6491064" cy="3214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755576" y="4653136"/>
            <a:ext cx="82638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分货到付款及第三方支付，才迅速发展起来，其他电子商务涉及推广评价的问题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I</a:t>
            </a:r>
            <a:r>
              <a:rPr lang="zh-CN" altLang="en-US" sz="2800" dirty="0" smtClean="0"/>
              <a:t>短小门户资讯分类及</a:t>
            </a:r>
            <a:r>
              <a:rPr lang="en-US" altLang="zh-CN" sz="2800" dirty="0" smtClean="0"/>
              <a:t>IM</a:t>
            </a:r>
            <a:endParaRPr lang="zh-CN" altLang="en-US" sz="2800" dirty="0"/>
          </a:p>
        </p:txBody>
      </p:sp>
      <p:pic>
        <p:nvPicPr>
          <p:cNvPr id="2150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88024" y="980728"/>
            <a:ext cx="792088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268760"/>
            <a:ext cx="446449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4293096"/>
            <a:ext cx="401955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467544" y="5373216"/>
            <a:ext cx="6878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短小精悍的页面及客户端展示是趋势，阀门互动是很好的分类功能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、核心竞争力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、即时推送能力</a:t>
            </a:r>
            <a:endParaRPr lang="en-US" altLang="zh-CN" dirty="0" smtClean="0"/>
          </a:p>
          <a:p>
            <a:r>
              <a:rPr lang="en-US" altLang="zh-CN" dirty="0" smtClean="0"/>
              <a:t>2</a:t>
            </a:r>
            <a:r>
              <a:rPr lang="zh-CN" altLang="en-US" dirty="0" smtClean="0"/>
              <a:t>、短小精悍的客户端</a:t>
            </a:r>
            <a:endParaRPr lang="en-US" altLang="zh-CN" dirty="0" smtClean="0"/>
          </a:p>
          <a:p>
            <a:r>
              <a:rPr lang="en-US" altLang="zh-CN" dirty="0" smtClean="0"/>
              <a:t>3</a:t>
            </a:r>
            <a:r>
              <a:rPr lang="zh-CN" altLang="en-US" dirty="0" smtClean="0"/>
              <a:t>、精准搜索</a:t>
            </a:r>
            <a:endParaRPr lang="en-US" altLang="zh-CN" dirty="0" smtClean="0"/>
          </a:p>
          <a:p>
            <a:r>
              <a:rPr lang="en-US" altLang="zh-CN" dirty="0" smtClean="0"/>
              <a:t>4</a:t>
            </a:r>
            <a:r>
              <a:rPr lang="zh-CN" altLang="en-US" dirty="0" smtClean="0"/>
              <a:t>、有社区互动分享评价功能</a:t>
            </a:r>
            <a:endParaRPr lang="en-US" altLang="zh-CN" dirty="0" smtClean="0"/>
          </a:p>
          <a:p>
            <a:r>
              <a:rPr lang="en-US" altLang="zh-CN" dirty="0" smtClean="0"/>
              <a:t>5</a:t>
            </a:r>
            <a:r>
              <a:rPr lang="zh-CN" altLang="en-US" dirty="0" smtClean="0"/>
              <a:t>、客户群精准定位（大学生与白领）</a:t>
            </a:r>
            <a:endParaRPr lang="en-US" altLang="zh-CN" dirty="0" smtClean="0"/>
          </a:p>
          <a:p>
            <a:r>
              <a:rPr lang="en-US" altLang="zh-CN" dirty="0" smtClean="0"/>
              <a:t>6</a:t>
            </a:r>
            <a:r>
              <a:rPr lang="zh-CN" altLang="en-US" dirty="0" smtClean="0"/>
              <a:t>、业务分类少而精（参考阀门互动）</a:t>
            </a:r>
            <a:endParaRPr lang="en-US" altLang="zh-CN" dirty="0" smtClean="0"/>
          </a:p>
          <a:p>
            <a:r>
              <a:rPr lang="en-US" altLang="zh-CN" dirty="0" smtClean="0"/>
              <a:t>7</a:t>
            </a:r>
            <a:r>
              <a:rPr lang="zh-CN" altLang="en-US" dirty="0" smtClean="0"/>
              <a:t>、两个级别（个人级与企业级：个人级给个人用来找到合适东西并社交，企业级用在附属于企业邮箱接发送信息拓展业务）</a:t>
            </a:r>
            <a:endParaRPr lang="zh-CN" alt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2800" dirty="0" smtClean="0"/>
              <a:t>5</a:t>
            </a:r>
            <a:r>
              <a:rPr lang="zh-CN" altLang="en-US" sz="2800" dirty="0" smtClean="0"/>
              <a:t>、品牌客户目标群及子品牌</a:t>
            </a:r>
            <a:endParaRPr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zh-CN" altLang="en-US" sz="2800" dirty="0" smtClean="0"/>
              <a:t>个体级用户：要建设个体级客户端及门户网站，主要两个：</a:t>
            </a:r>
            <a:endParaRPr lang="en-US" altLang="zh-CN" sz="2800" dirty="0" smtClean="0"/>
          </a:p>
          <a:p>
            <a:r>
              <a:rPr lang="en-US" altLang="zh-CN" sz="2800" dirty="0" smtClean="0"/>
              <a:t>1</a:t>
            </a:r>
            <a:r>
              <a:rPr lang="zh-CN" altLang="en-US" sz="2800" dirty="0" smtClean="0"/>
              <a:t>）闪灵大学内及时推送信息重点建设与相关来源信息的挂钩（二手书、培训、考试咨询、应聘、面试）</a:t>
            </a:r>
            <a:endParaRPr lang="en-US" altLang="zh-CN" sz="2800" dirty="0" smtClean="0"/>
          </a:p>
          <a:p>
            <a:r>
              <a:rPr lang="en-US" altLang="zh-CN" sz="2800" dirty="0" smtClean="0"/>
              <a:t>2</a:t>
            </a:r>
            <a:r>
              <a:rPr lang="zh-CN" altLang="en-US" sz="2800" dirty="0" smtClean="0"/>
              <a:t>）闪灵白领及时推送信息重点建设与相关来源信息的联系（二手房、车、用餐、</a:t>
            </a:r>
            <a:r>
              <a:rPr lang="en-US" altLang="zh-CN" sz="2800" dirty="0" smtClean="0"/>
              <a:t>K</a:t>
            </a:r>
            <a:r>
              <a:rPr lang="zh-CN" altLang="en-US" sz="2800" dirty="0" smtClean="0"/>
              <a:t>歌、健身、电影美容等、电子产品、职业认证）</a:t>
            </a:r>
            <a:endParaRPr lang="en-US" altLang="zh-CN" sz="2800" dirty="0" smtClean="0"/>
          </a:p>
          <a:p>
            <a:r>
              <a:rPr lang="zh-CN" altLang="en-US" sz="2800" dirty="0" smtClean="0"/>
              <a:t>企业级客户：闪灵企业及时送（客户找寻、产品销售、原材料价格、渠道建设、纳税、创投上市、内控）</a:t>
            </a:r>
            <a:endParaRPr lang="zh-CN" altLang="en-US" sz="28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6-10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未完待续，需要与技术产品沟通后得出相应的预测策划案。</a:t>
            </a:r>
            <a:endParaRPr lang="zh-CN" alt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1</a:t>
            </a:r>
            <a:r>
              <a:rPr lang="zh-CN" altLang="en-US" dirty="0" smtClean="0"/>
              <a:t>、品牌目标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1</a:t>
            </a:r>
            <a:r>
              <a:rPr lang="zh-CN" altLang="en-US" dirty="0" smtClean="0"/>
              <a:t>）做心想事成的移动社区终端</a:t>
            </a:r>
            <a:endParaRPr lang="en-US" altLang="zh-CN" dirty="0" smtClean="0"/>
          </a:p>
          <a:p>
            <a:pPr>
              <a:buNone/>
            </a:pPr>
            <a:r>
              <a:rPr lang="zh-CN" altLang="en-US" dirty="0" smtClean="0"/>
              <a:t>（用户想要什么就可以精准定时定制得到什么）（咨询、打折商品、优惠服务）</a:t>
            </a:r>
            <a:endParaRPr lang="en-US" altLang="zh-CN" dirty="0" smtClean="0"/>
          </a:p>
          <a:p>
            <a:pPr>
              <a:buNone/>
            </a:pPr>
            <a:r>
              <a:rPr lang="en-US" altLang="zh-CN" dirty="0" smtClean="0"/>
              <a:t>2</a:t>
            </a:r>
            <a:r>
              <a:rPr lang="zh-CN" altLang="en-US" dirty="0" smtClean="0"/>
              <a:t>）社区互动</a:t>
            </a:r>
            <a:r>
              <a:rPr lang="en-US" altLang="zh-CN" dirty="0" smtClean="0"/>
              <a:t>+</a:t>
            </a:r>
            <a:r>
              <a:rPr lang="zh-CN" altLang="en-US" dirty="0" smtClean="0"/>
              <a:t>即时推送</a:t>
            </a:r>
            <a:r>
              <a:rPr lang="en-US" altLang="zh-CN" dirty="0" smtClean="0"/>
              <a:t>+</a:t>
            </a:r>
            <a:r>
              <a:rPr lang="zh-CN" altLang="en-US" dirty="0" smtClean="0"/>
              <a:t>内容开放用户填充（可垂直搜索）</a:t>
            </a:r>
          </a:p>
          <a:p>
            <a:pPr>
              <a:buNone/>
            </a:pPr>
            <a:endParaRPr lang="en-US" altLang="zh-CN" dirty="0" smtClean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、市场环境及技术平台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 dirty="0" smtClean="0"/>
              <a:t>1)</a:t>
            </a:r>
            <a:r>
              <a:rPr lang="zh-CN" altLang="en-US" dirty="0" smtClean="0"/>
              <a:t>移动平台进入大众市场 </a:t>
            </a:r>
          </a:p>
          <a:p>
            <a:r>
              <a:rPr lang="en-US" altLang="zh-CN" dirty="0" smtClean="0"/>
              <a:t>2) </a:t>
            </a:r>
            <a:r>
              <a:rPr lang="zh-CN" altLang="en-US" dirty="0" smtClean="0"/>
              <a:t>移动互联网是全球性的 </a:t>
            </a:r>
          </a:p>
          <a:p>
            <a:r>
              <a:rPr lang="en-US" altLang="zh-CN" dirty="0" smtClean="0"/>
              <a:t>3) </a:t>
            </a:r>
            <a:r>
              <a:rPr lang="zh-CN" altLang="en-US" dirty="0" smtClean="0"/>
              <a:t>社交网络加速向移动网络发展 </a:t>
            </a:r>
          </a:p>
          <a:p>
            <a:r>
              <a:rPr lang="en-US" altLang="zh-CN" dirty="0" smtClean="0"/>
              <a:t>4) </a:t>
            </a:r>
            <a:r>
              <a:rPr lang="zh-CN" altLang="en-US" dirty="0" smtClean="0"/>
              <a:t>移动网络使用时间增长 </a:t>
            </a:r>
          </a:p>
          <a:p>
            <a:r>
              <a:rPr lang="en-US" altLang="zh-CN" dirty="0" smtClean="0"/>
              <a:t>5) </a:t>
            </a:r>
            <a:r>
              <a:rPr lang="zh-CN" altLang="en-US" dirty="0" smtClean="0"/>
              <a:t>移动广告</a:t>
            </a:r>
            <a:r>
              <a:rPr lang="en-US" altLang="zh-CN" dirty="0" smtClean="0"/>
              <a:t>-</a:t>
            </a:r>
            <a:r>
              <a:rPr lang="zh-CN" altLang="en-US" dirty="0" smtClean="0"/>
              <a:t>成长迅速，但营收并不令人不满意 </a:t>
            </a:r>
          </a:p>
          <a:p>
            <a:r>
              <a:rPr lang="en-US" altLang="zh-CN" dirty="0" smtClean="0"/>
              <a:t>6) </a:t>
            </a:r>
            <a:r>
              <a:rPr lang="zh-CN" altLang="en-US" dirty="0" smtClean="0"/>
              <a:t>移动商务</a:t>
            </a:r>
            <a:r>
              <a:rPr lang="en-US" altLang="zh-CN" dirty="0" smtClean="0"/>
              <a:t>-</a:t>
            </a:r>
            <a:r>
              <a:rPr lang="zh-CN" altLang="en-US" dirty="0" smtClean="0"/>
              <a:t>改变购买行为 </a:t>
            </a:r>
          </a:p>
          <a:p>
            <a:r>
              <a:rPr lang="en-US" altLang="zh-CN" dirty="0" smtClean="0"/>
              <a:t>7) </a:t>
            </a:r>
            <a:r>
              <a:rPr lang="zh-CN" altLang="en-US" dirty="0" smtClean="0"/>
              <a:t>虚拟物品及应用内商务出现 </a:t>
            </a:r>
          </a:p>
          <a:p>
            <a:r>
              <a:rPr lang="en-US" altLang="zh-CN" dirty="0" smtClean="0"/>
              <a:t>8) </a:t>
            </a:r>
            <a:r>
              <a:rPr lang="zh-CN" altLang="en-US" dirty="0" smtClean="0"/>
              <a:t>不是所有平台都一样 </a:t>
            </a:r>
          </a:p>
          <a:p>
            <a:r>
              <a:rPr lang="en-US" altLang="zh-CN" dirty="0" smtClean="0"/>
              <a:t>9) </a:t>
            </a:r>
            <a:r>
              <a:rPr lang="zh-CN" altLang="en-US" dirty="0" smtClean="0"/>
              <a:t>变化加速，新玩家快速出现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52736"/>
            <a:ext cx="9144000" cy="58052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323528" y="332656"/>
            <a:ext cx="6552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/>
              <a:t>a</a:t>
            </a:r>
            <a:r>
              <a:rPr lang="zh-CN" altLang="en-US" sz="3200" dirty="0" smtClean="0"/>
              <a:t>各种服务互相交融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b</a:t>
            </a:r>
            <a:r>
              <a:rPr lang="zh-CN" altLang="en-US" sz="3200" dirty="0" smtClean="0"/>
              <a:t>新兴社交媒体出现</a:t>
            </a:r>
            <a:endParaRPr lang="zh-CN" altLang="en-US" sz="3200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340768"/>
            <a:ext cx="9144000" cy="5517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c</a:t>
            </a:r>
            <a:r>
              <a:rPr lang="zh-CN" altLang="en-US" sz="3200" dirty="0" smtClean="0"/>
              <a:t>实时社交功能刺激移动网络使用量增长，比如分享、地理位置等</a:t>
            </a:r>
            <a:endParaRPr lang="zh-CN" altLang="en-US" sz="3200" dirty="0"/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268760"/>
            <a:ext cx="9231062" cy="55892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d</a:t>
            </a:r>
            <a:r>
              <a:rPr lang="zh-CN" altLang="en-US" sz="3200" dirty="0" smtClean="0"/>
              <a:t>移动网络趋势席卷社交网络公司</a:t>
            </a:r>
            <a:endParaRPr lang="zh-CN" altLang="en-US" sz="3200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96752"/>
            <a:ext cx="9115662" cy="5661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dirty="0" smtClean="0"/>
              <a:t>e</a:t>
            </a:r>
            <a:r>
              <a:rPr lang="zh-CN" altLang="en-US" sz="3200" dirty="0" smtClean="0"/>
              <a:t>个性化需求发布定制、并快速得到实时跟踪反馈信息</a:t>
            </a:r>
            <a:endParaRPr lang="zh-CN" altLang="en-US" sz="3200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844824"/>
            <a:ext cx="8604448" cy="50071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748</TotalTime>
  <Words>950</Words>
  <Application>Microsoft Office PowerPoint</Application>
  <PresentationFormat>全屏显示(4:3)</PresentationFormat>
  <Paragraphs>96</Paragraphs>
  <Slides>30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Office 主题</vt:lpstr>
      <vt:lpstr>闪灵即时送   移动社区互动搜索平台</vt:lpstr>
      <vt:lpstr>幻灯片 2</vt:lpstr>
      <vt:lpstr>1、品牌目标</vt:lpstr>
      <vt:lpstr>2、市场环境及技术平台</vt:lpstr>
      <vt:lpstr>幻灯片 5</vt:lpstr>
      <vt:lpstr>b新兴社交媒体出现</vt:lpstr>
      <vt:lpstr>c实时社交功能刺激移动网络使用量增长，比如分享、地理位置等</vt:lpstr>
      <vt:lpstr>d移动网络趋势席卷社交网络公司</vt:lpstr>
      <vt:lpstr>e个性化需求发布定制、并快速得到实时跟踪反馈信息</vt:lpstr>
      <vt:lpstr>f移动定制+社区互动+内容开放</vt:lpstr>
      <vt:lpstr>g移动互动改变交易方式</vt:lpstr>
      <vt:lpstr>f推送产品的信任问题</vt:lpstr>
      <vt:lpstr>3、相关网站分析 a同城分类信息网站</vt:lpstr>
      <vt:lpstr>幻灯片 14</vt:lpstr>
      <vt:lpstr>b实名社区网站</vt:lpstr>
      <vt:lpstr>幻灯片 16</vt:lpstr>
      <vt:lpstr>幻灯片 17</vt:lpstr>
      <vt:lpstr>幻灯片 18</vt:lpstr>
      <vt:lpstr>D行业网站</vt:lpstr>
      <vt:lpstr>幻灯片 20</vt:lpstr>
      <vt:lpstr>E培训网、卖课程为主</vt:lpstr>
      <vt:lpstr>F团购导航网及团购网</vt:lpstr>
      <vt:lpstr>幻灯片 23</vt:lpstr>
      <vt:lpstr>G点评网、客户填充内容</vt:lpstr>
      <vt:lpstr>H电子商务网站</vt:lpstr>
      <vt:lpstr>I短小门户资讯分类及IM</vt:lpstr>
      <vt:lpstr>4、核心竞争力</vt:lpstr>
      <vt:lpstr>5、品牌客户目标群及子品牌</vt:lpstr>
      <vt:lpstr>6-10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cp:lastModifiedBy>LuoTao</cp:lastModifiedBy>
  <cp:revision>69</cp:revision>
  <dcterms:modified xsi:type="dcterms:W3CDTF">2011-11-19T01:39:04Z</dcterms:modified>
</cp:coreProperties>
</file>